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7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62" r:id="rId20"/>
    <p:sldId id="276" r:id="rId2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27F97BB-C833-4FB7-BDE5-3F7075034690}" styleName="Téma alapján készült stílus 2 – 5. jelölőszín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Közepesen sötét stílus 4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Világos stílus 2 – 5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éma alapján készült stílus 1 – 5. jelölőszín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Közepesen sötét stílus 2 – 5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2025. 11. 12.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2025. 11. 12.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6783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2195" y="1940188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hu-HU" sz="6000" b="1" i="1" cap="none" dirty="0" err="1">
                <a:latin typeface="Calibri Light" panose="020F0302020204030204"/>
              </a:rPr>
              <a:t>Netanor</a:t>
            </a:r>
            <a:r>
              <a:rPr lang="hu-HU" sz="6000" b="1" i="1" cap="none" dirty="0">
                <a:latin typeface="Calibri Light" panose="020F0302020204030204"/>
              </a:rPr>
              <a:t> Közös Vállalat</a:t>
            </a:r>
            <a:endParaRPr lang="hu-HU" b="1" i="1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2173" y="3345388"/>
            <a:ext cx="7633947" cy="953029"/>
          </a:xfrm>
        </p:spPr>
        <p:txBody>
          <a:bodyPr rtlCol="0">
            <a:normAutofit fontScale="70000" lnSpcReduction="20000"/>
          </a:bodyPr>
          <a:lstStyle/>
          <a:p>
            <a:pPr algn="ctr"/>
            <a:r>
              <a:rPr lang="hu-HU" sz="3400" b="1" i="1" dirty="0"/>
              <a:t>13.C </a:t>
            </a:r>
          </a:p>
          <a:p>
            <a:pPr algn="ctr"/>
            <a:r>
              <a:rPr lang="hu-HU" sz="3100" b="1" i="1" dirty="0"/>
              <a:t>1. csapat: Bodnár Márk, </a:t>
            </a:r>
            <a:r>
              <a:rPr lang="hu-HU" sz="3100" b="1" i="1" dirty="0" err="1"/>
              <a:t>Mitró</a:t>
            </a:r>
            <a:r>
              <a:rPr lang="hu-HU" sz="3100" b="1" i="1" dirty="0"/>
              <a:t> Norbert, Albók Eszter</a:t>
            </a:r>
          </a:p>
          <a:p>
            <a:pPr algn="ctr"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Ipv6 címzés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523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dhcp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Dhcp-nk</a:t>
            </a:r>
            <a:r>
              <a:rPr lang="hu-HU" dirty="0"/>
              <a:t> a Miskolci telephelyen oszt címet minden felhasználónak akinek van hozzáférése a jelszóhoz.</a:t>
            </a:r>
          </a:p>
          <a:p>
            <a:r>
              <a:rPr lang="hu-HU" dirty="0"/>
              <a:t>Ez a hálózat 192.168.200.0/24-es címet használ </a:t>
            </a:r>
            <a:r>
              <a:rPr lang="hu-HU" dirty="0" err="1"/>
              <a:t>exklúzívan</a:t>
            </a:r>
            <a:r>
              <a:rPr lang="hu-HU" dirty="0"/>
              <a:t> a Miskolci telephelyhez.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7ACDE4-CDA3-41FB-938F-047EEF969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2" y="3810047"/>
            <a:ext cx="4999587" cy="261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4423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ospf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4 darab hálózatunk van: 192.168.198.0, 192.168.199.0, 192.168.200.0, 20.20.20.0</a:t>
            </a:r>
          </a:p>
          <a:p>
            <a:r>
              <a:rPr lang="hu-HU" dirty="0"/>
              <a:t>Ebből kettő fel van osztva, 192.168.198.0, 192.168.198.64, 192.168.198.128, 192.168.198.192 és a 192.168.199.0, 192.168.199.128-vé, ezek megvannak adva a megfelelő routerre, és van kommunikáció.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81766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hsrp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GYŐRR1 és GYŐRR2 között van a HSRP protokollunk, az aktív </a:t>
            </a:r>
            <a:r>
              <a:rPr lang="hu-HU" dirty="0" err="1"/>
              <a:t>route</a:t>
            </a:r>
            <a:r>
              <a:rPr lang="hu-HU" dirty="0"/>
              <a:t> a GYŐRR1és a </a:t>
            </a:r>
            <a:r>
              <a:rPr lang="hu-HU" dirty="0" err="1"/>
              <a:t>standby</a:t>
            </a:r>
            <a:r>
              <a:rPr lang="hu-HU" dirty="0"/>
              <a:t> (azaz passzív) és tartalék a GYŐRR2.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94420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etherchannel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Egy szimpla összefogott kapcsolat két </a:t>
            </a:r>
            <a:r>
              <a:rPr lang="hu-HU" dirty="0" err="1"/>
              <a:t>switch</a:t>
            </a:r>
            <a:r>
              <a:rPr lang="hu-HU" dirty="0"/>
              <a:t> között.</a:t>
            </a:r>
          </a:p>
        </p:txBody>
      </p:sp>
    </p:spTree>
    <p:extLst>
      <p:ext uri="{BB962C8B-B14F-4D97-AF65-F5344CB8AC3E}">
        <p14:creationId xmlns:p14="http://schemas.microsoft.com/office/powerpoint/2010/main" val="406023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Cím </a:t>
            </a:r>
            <a:r>
              <a:rPr lang="hu-HU" sz="3200" dirty="0" err="1"/>
              <a:t>Lorem</a:t>
            </a:r>
            <a:r>
              <a:rPr lang="hu-HU" sz="3200" dirty="0"/>
              <a:t> </a:t>
            </a:r>
            <a:r>
              <a:rPr lang="hu-HU" sz="3200" dirty="0" err="1"/>
              <a:t>Ipsum</a:t>
            </a:r>
            <a:r>
              <a:rPr lang="hu-HU" sz="3200" dirty="0"/>
              <a:t> </a:t>
            </a:r>
            <a:r>
              <a:rPr lang="hu-HU" sz="3200" dirty="0" err="1"/>
              <a:t>dolor</a:t>
            </a:r>
            <a:endParaRPr lang="hu-HU" sz="32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Lorem</a:t>
            </a:r>
            <a:r>
              <a:rPr lang="hu-HU" sz="1600" dirty="0"/>
              <a:t> </a:t>
            </a:r>
            <a:r>
              <a:rPr lang="hu-HU" sz="1600" dirty="0" err="1"/>
              <a:t>ipsum</a:t>
            </a:r>
            <a:r>
              <a:rPr lang="hu-HU" sz="1600" dirty="0"/>
              <a:t> </a:t>
            </a:r>
            <a:r>
              <a:rPr lang="hu-HU" sz="1600" dirty="0" err="1"/>
              <a:t>dolor</a:t>
            </a:r>
            <a:r>
              <a:rPr lang="hu-HU" sz="1600" dirty="0"/>
              <a:t> </a:t>
            </a:r>
            <a:r>
              <a:rPr lang="hu-HU" sz="1600" dirty="0" err="1"/>
              <a:t>sit</a:t>
            </a:r>
            <a:r>
              <a:rPr lang="hu-HU" sz="1600" dirty="0"/>
              <a:t> </a:t>
            </a:r>
            <a:r>
              <a:rPr lang="hu-HU" sz="1600" dirty="0" err="1"/>
              <a:t>amet</a:t>
            </a:r>
            <a:r>
              <a:rPr lang="hu-HU" sz="1600" dirty="0"/>
              <a:t>, </a:t>
            </a:r>
            <a:r>
              <a:rPr lang="hu-HU" sz="1600" dirty="0" err="1"/>
              <a:t>consectetuer</a:t>
            </a:r>
            <a:r>
              <a:rPr lang="hu-HU" sz="1600" dirty="0"/>
              <a:t> </a:t>
            </a:r>
            <a:r>
              <a:rPr lang="hu-HU" sz="1600" dirty="0" err="1"/>
              <a:t>adipiscing</a:t>
            </a:r>
            <a:r>
              <a:rPr lang="hu-HU" sz="1600" dirty="0"/>
              <a:t> elit. Maecenas </a:t>
            </a:r>
            <a:r>
              <a:rPr lang="hu-HU" sz="1600" dirty="0" err="1"/>
              <a:t>porttitor</a:t>
            </a:r>
            <a:r>
              <a:rPr lang="hu-HU" sz="1600" dirty="0"/>
              <a:t> </a:t>
            </a:r>
            <a:r>
              <a:rPr lang="hu-HU" sz="1600" dirty="0" err="1"/>
              <a:t>congue</a:t>
            </a:r>
            <a:r>
              <a:rPr lang="hu-HU" sz="1600" dirty="0"/>
              <a:t> </a:t>
            </a:r>
            <a:r>
              <a:rPr lang="hu-HU" sz="1600" dirty="0" err="1"/>
              <a:t>massa</a:t>
            </a:r>
            <a:r>
              <a:rPr lang="hu-HU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Nunc</a:t>
            </a:r>
            <a:r>
              <a:rPr lang="hu-HU" sz="1600" dirty="0"/>
              <a:t> </a:t>
            </a:r>
            <a:r>
              <a:rPr lang="hu-HU" sz="1600" dirty="0" err="1"/>
              <a:t>viverra</a:t>
            </a:r>
            <a:r>
              <a:rPr lang="hu-HU" sz="1600" dirty="0"/>
              <a:t> </a:t>
            </a:r>
            <a:r>
              <a:rPr lang="hu-HU" sz="1600" dirty="0" err="1"/>
              <a:t>imperdiet</a:t>
            </a:r>
            <a:r>
              <a:rPr lang="hu-HU" sz="1600" dirty="0"/>
              <a:t> </a:t>
            </a:r>
            <a:r>
              <a:rPr lang="hu-HU" sz="1600" dirty="0" err="1"/>
              <a:t>enim</a:t>
            </a:r>
            <a:r>
              <a:rPr lang="hu-HU" sz="1600" dirty="0"/>
              <a:t>. </a:t>
            </a:r>
            <a:r>
              <a:rPr lang="hu-HU" sz="1600" dirty="0" err="1"/>
              <a:t>Fusce</a:t>
            </a:r>
            <a:r>
              <a:rPr lang="hu-HU" sz="1600" dirty="0"/>
              <a:t> est. </a:t>
            </a:r>
            <a:r>
              <a:rPr lang="hu-HU" sz="1600" dirty="0" err="1"/>
              <a:t>Vivamus</a:t>
            </a:r>
            <a:r>
              <a:rPr lang="hu-HU" sz="1600" dirty="0"/>
              <a:t> a </a:t>
            </a:r>
            <a:r>
              <a:rPr lang="hu-HU" sz="1600" dirty="0" err="1"/>
              <a:t>tellus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Pellentesque</a:t>
            </a:r>
            <a:r>
              <a:rPr lang="hu-HU" sz="1600" dirty="0"/>
              <a:t> habitant </a:t>
            </a:r>
            <a:r>
              <a:rPr lang="hu-HU" sz="1600" dirty="0" err="1"/>
              <a:t>morbi</a:t>
            </a:r>
            <a:r>
              <a:rPr lang="hu-HU" sz="1600" dirty="0"/>
              <a:t> </a:t>
            </a:r>
            <a:r>
              <a:rPr lang="hu-HU" sz="1600" dirty="0" err="1"/>
              <a:t>tristique</a:t>
            </a:r>
            <a:r>
              <a:rPr lang="hu-HU" sz="1600" dirty="0"/>
              <a:t> </a:t>
            </a:r>
            <a:r>
              <a:rPr lang="hu-HU" sz="1600" dirty="0" err="1"/>
              <a:t>senectus</a:t>
            </a:r>
            <a:r>
              <a:rPr lang="hu-HU" sz="1600" dirty="0"/>
              <a:t> et </a:t>
            </a:r>
            <a:r>
              <a:rPr lang="hu-HU" sz="1600" dirty="0" err="1"/>
              <a:t>netus</a:t>
            </a:r>
            <a:r>
              <a:rPr lang="hu-HU" sz="1600" dirty="0"/>
              <a:t> et </a:t>
            </a:r>
            <a:r>
              <a:rPr lang="hu-HU" sz="1600" dirty="0" err="1"/>
              <a:t>malesuada</a:t>
            </a:r>
            <a:r>
              <a:rPr lang="hu-HU" sz="1600" dirty="0"/>
              <a:t> </a:t>
            </a:r>
            <a:r>
              <a:rPr lang="hu-HU" sz="1600" dirty="0" err="1"/>
              <a:t>fames</a:t>
            </a:r>
            <a:r>
              <a:rPr lang="hu-HU" sz="1600" dirty="0"/>
              <a:t> </a:t>
            </a:r>
            <a:r>
              <a:rPr lang="hu-HU" sz="1600" dirty="0" err="1"/>
              <a:t>ac</a:t>
            </a:r>
            <a:r>
              <a:rPr lang="hu-HU" sz="1600" dirty="0"/>
              <a:t> turpis </a:t>
            </a:r>
            <a:r>
              <a:rPr lang="hu-HU" sz="1600" dirty="0" err="1"/>
              <a:t>egestas</a:t>
            </a:r>
            <a:r>
              <a:rPr lang="hu-HU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E6E2B5-3780-45A4-A80B-A533BB78B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062162"/>
            <a:ext cx="8791575" cy="2387600"/>
          </a:xfrm>
        </p:spPr>
        <p:txBody>
          <a:bodyPr>
            <a:normAutofit/>
          </a:bodyPr>
          <a:lstStyle/>
          <a:p>
            <a:r>
              <a:rPr lang="hu-HU" sz="8000" i="1" dirty="0" err="1">
                <a:latin typeface="Arial" panose="020B0604020202020204" pitchFamily="34" charset="0"/>
                <a:cs typeface="Arial" panose="020B0604020202020204" pitchFamily="34" charset="0"/>
              </a:rPr>
              <a:t>Köszönjök</a:t>
            </a:r>
            <a:r>
              <a:rPr lang="hu-HU" sz="8000" i="1" dirty="0">
                <a:latin typeface="Arial" panose="020B0604020202020204" pitchFamily="34" charset="0"/>
                <a:cs typeface="Arial" panose="020B0604020202020204" pitchFamily="34" charset="0"/>
              </a:rPr>
              <a:t>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BCFC8D-0441-4EE7-937E-AF496E009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083301"/>
            <a:ext cx="8791575" cy="1655762"/>
          </a:xfrm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2268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419227"/>
            <a:ext cx="9906000" cy="1596690"/>
          </a:xfrm>
        </p:spPr>
        <p:txBody>
          <a:bodyPr/>
          <a:lstStyle/>
          <a:p>
            <a:r>
              <a:rPr lang="hu-HU" sz="5400" b="1" i="1" dirty="0">
                <a:latin typeface="Arial" panose="020B0604020202020204" pitchFamily="34" charset="0"/>
                <a:cs typeface="Arial" panose="020B0604020202020204" pitchFamily="34" charset="0"/>
              </a:rPr>
              <a:t>A vállalatról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/>
          <a:lstStyle/>
          <a:p>
            <a:pPr algn="just"/>
            <a:r>
              <a:rPr lang="hu-HU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</a:p>
          <a:p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19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65248"/>
            <a:ext cx="9906000" cy="1596690"/>
          </a:xfrm>
        </p:spPr>
        <p:txBody>
          <a:bodyPr/>
          <a:lstStyle/>
          <a:p>
            <a:r>
              <a:rPr lang="hu-HU" sz="5400" dirty="0"/>
              <a:t>Feladat felosztása: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Albók Eszter: Word </a:t>
            </a:r>
            <a:r>
              <a:rPr lang="de-DE" sz="2800" dirty="0" err="1"/>
              <a:t>dokumentum</a:t>
            </a:r>
            <a:r>
              <a:rPr lang="de-DE" sz="2800" dirty="0"/>
              <a:t>, PPT</a:t>
            </a:r>
            <a:endParaRPr lang="hu-HU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/>
              <a:t>Bodnár Márk: PPT,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 err="1"/>
              <a:t>Mitró</a:t>
            </a:r>
            <a:r>
              <a:rPr lang="hu-HU" sz="2800" dirty="0"/>
              <a:t> Norbert: Topológia, HSRP, OSPF, </a:t>
            </a:r>
            <a:r>
              <a:rPr lang="hu-HU" sz="2800" dirty="0" err="1"/>
              <a:t>etherchannel</a:t>
            </a:r>
            <a:r>
              <a:rPr lang="hu-HU" sz="2800" dirty="0"/>
              <a:t>, </a:t>
            </a:r>
            <a:r>
              <a:rPr lang="hu-HU" sz="2800" dirty="0" err="1"/>
              <a:t>portsecurity</a:t>
            </a:r>
            <a:endParaRPr lang="hu-HU" sz="28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9286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874FDE18-AA11-4249-87E8-71F458F30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19" y="850233"/>
            <a:ext cx="11414095" cy="554621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EAB3360-4B85-4E8A-BEA2-4A1AD7F66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B3FCE5B-D0CA-4C9B-89B3-2E3100AF0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3965" y="158417"/>
            <a:ext cx="8791575" cy="1655762"/>
          </a:xfrm>
        </p:spPr>
        <p:txBody>
          <a:bodyPr>
            <a:normAutofit/>
          </a:bodyPr>
          <a:lstStyle/>
          <a:p>
            <a:r>
              <a:rPr lang="hu-HU" sz="3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hálózat topológiája:</a:t>
            </a:r>
          </a:p>
        </p:txBody>
      </p:sp>
    </p:spTree>
    <p:extLst>
      <p:ext uri="{BB962C8B-B14F-4D97-AF65-F5344CB8AC3E}">
        <p14:creationId xmlns:p14="http://schemas.microsoft.com/office/powerpoint/2010/main" val="36854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Szegedi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 a szerverfarm.</a:t>
            </a:r>
          </a:p>
        </p:txBody>
      </p:sp>
    </p:spTree>
    <p:extLst>
      <p:ext uri="{BB962C8B-B14F-4D97-AF65-F5344CB8AC3E}">
        <p14:creationId xmlns:p14="http://schemas.microsoft.com/office/powerpoint/2010/main" val="74973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Komplex (Győri)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Ezen a telephelyen vannak a HSRP, ETHERCHANNEL, VLAN és alhálózataink, többek közt ezek a </a:t>
            </a:r>
            <a:r>
              <a:rPr lang="hu-HU" dirty="0" err="1"/>
              <a:t>switchek</a:t>
            </a:r>
            <a:r>
              <a:rPr lang="hu-HU" dirty="0"/>
              <a:t> le vannak védve </a:t>
            </a:r>
            <a:r>
              <a:rPr lang="hu-HU" dirty="0" err="1"/>
              <a:t>bpdu</a:t>
            </a:r>
            <a:r>
              <a:rPr lang="hu-HU" dirty="0"/>
              <a:t> </a:t>
            </a:r>
            <a:r>
              <a:rPr lang="hu-HU" dirty="0" err="1"/>
              <a:t>guarddal</a:t>
            </a:r>
            <a:r>
              <a:rPr lang="hu-HU" dirty="0"/>
              <a:t> és be van kapcsolva a </a:t>
            </a:r>
            <a:r>
              <a:rPr lang="hu-HU" dirty="0" err="1"/>
              <a:t>portfast</a:t>
            </a:r>
            <a:r>
              <a:rPr lang="hu-HU" dirty="0"/>
              <a:t> és van egy GRE </a:t>
            </a:r>
            <a:r>
              <a:rPr lang="hu-HU" dirty="0" err="1"/>
              <a:t>tunnelünk</a:t>
            </a:r>
            <a:r>
              <a:rPr lang="hu-HU" dirty="0"/>
              <a:t> a SZEGEDI telephellyel.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C1BC86-FD66-424E-A647-B67A9109E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773" y="3719196"/>
            <a:ext cx="2041920" cy="282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86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Cím </a:t>
            </a:r>
            <a:r>
              <a:rPr lang="hu-HU" sz="3200" dirty="0" err="1"/>
              <a:t>Lorem</a:t>
            </a:r>
            <a:r>
              <a:rPr lang="hu-HU" sz="3200" dirty="0"/>
              <a:t> </a:t>
            </a:r>
            <a:r>
              <a:rPr lang="hu-HU" sz="3200" dirty="0" err="1"/>
              <a:t>Ipsum</a:t>
            </a:r>
            <a:r>
              <a:rPr lang="hu-HU" sz="3200" dirty="0"/>
              <a:t> </a:t>
            </a:r>
            <a:r>
              <a:rPr lang="hu-HU" sz="3200" dirty="0" err="1"/>
              <a:t>dolor</a:t>
            </a:r>
            <a:endParaRPr lang="hu-HU" sz="32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Lorem</a:t>
            </a:r>
            <a:r>
              <a:rPr lang="hu-HU" sz="1600" dirty="0"/>
              <a:t> </a:t>
            </a:r>
            <a:r>
              <a:rPr lang="hu-HU" sz="1600" dirty="0" err="1"/>
              <a:t>ipsum</a:t>
            </a:r>
            <a:r>
              <a:rPr lang="hu-HU" sz="1600" dirty="0"/>
              <a:t> </a:t>
            </a:r>
            <a:r>
              <a:rPr lang="hu-HU" sz="1600" dirty="0" err="1"/>
              <a:t>dolor</a:t>
            </a:r>
            <a:r>
              <a:rPr lang="hu-HU" sz="1600" dirty="0"/>
              <a:t> </a:t>
            </a:r>
            <a:r>
              <a:rPr lang="hu-HU" sz="1600" dirty="0" err="1"/>
              <a:t>sit</a:t>
            </a:r>
            <a:r>
              <a:rPr lang="hu-HU" sz="1600" dirty="0"/>
              <a:t> </a:t>
            </a:r>
            <a:r>
              <a:rPr lang="hu-HU" sz="1600" dirty="0" err="1"/>
              <a:t>amet</a:t>
            </a:r>
            <a:r>
              <a:rPr lang="hu-HU" sz="1600" dirty="0"/>
              <a:t>, </a:t>
            </a:r>
            <a:r>
              <a:rPr lang="hu-HU" sz="1600" dirty="0" err="1"/>
              <a:t>consectetuer</a:t>
            </a:r>
            <a:r>
              <a:rPr lang="hu-HU" sz="1600" dirty="0"/>
              <a:t> </a:t>
            </a:r>
            <a:r>
              <a:rPr lang="hu-HU" sz="1600" dirty="0" err="1"/>
              <a:t>adipiscing</a:t>
            </a:r>
            <a:r>
              <a:rPr lang="hu-HU" sz="1600" dirty="0"/>
              <a:t> elit. Maecenas </a:t>
            </a:r>
            <a:r>
              <a:rPr lang="hu-HU" sz="1600" dirty="0" err="1"/>
              <a:t>porttitor</a:t>
            </a:r>
            <a:r>
              <a:rPr lang="hu-HU" sz="1600" dirty="0"/>
              <a:t> </a:t>
            </a:r>
            <a:r>
              <a:rPr lang="hu-HU" sz="1600" dirty="0" err="1"/>
              <a:t>congue</a:t>
            </a:r>
            <a:r>
              <a:rPr lang="hu-HU" sz="1600" dirty="0"/>
              <a:t> </a:t>
            </a:r>
            <a:r>
              <a:rPr lang="hu-HU" sz="1600" dirty="0" err="1"/>
              <a:t>massa</a:t>
            </a:r>
            <a:r>
              <a:rPr lang="hu-HU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Nunc</a:t>
            </a:r>
            <a:r>
              <a:rPr lang="hu-HU" sz="1600" dirty="0"/>
              <a:t> </a:t>
            </a:r>
            <a:r>
              <a:rPr lang="hu-HU" sz="1600" dirty="0" err="1"/>
              <a:t>viverra</a:t>
            </a:r>
            <a:r>
              <a:rPr lang="hu-HU" sz="1600" dirty="0"/>
              <a:t> </a:t>
            </a:r>
            <a:r>
              <a:rPr lang="hu-HU" sz="1600" dirty="0" err="1"/>
              <a:t>imperdiet</a:t>
            </a:r>
            <a:r>
              <a:rPr lang="hu-HU" sz="1600" dirty="0"/>
              <a:t> </a:t>
            </a:r>
            <a:r>
              <a:rPr lang="hu-HU" sz="1600" dirty="0" err="1"/>
              <a:t>enim</a:t>
            </a:r>
            <a:r>
              <a:rPr lang="hu-HU" sz="1600" dirty="0"/>
              <a:t>. </a:t>
            </a:r>
            <a:r>
              <a:rPr lang="hu-HU" sz="1600" dirty="0" err="1"/>
              <a:t>Fusce</a:t>
            </a:r>
            <a:r>
              <a:rPr lang="hu-HU" sz="1600" dirty="0"/>
              <a:t> est. </a:t>
            </a:r>
            <a:r>
              <a:rPr lang="hu-HU" sz="1600" dirty="0" err="1"/>
              <a:t>Vivamus</a:t>
            </a:r>
            <a:r>
              <a:rPr lang="hu-HU" sz="1600" dirty="0"/>
              <a:t> a </a:t>
            </a:r>
            <a:r>
              <a:rPr lang="hu-HU" sz="1600" dirty="0" err="1"/>
              <a:t>tellus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Pellentesque</a:t>
            </a:r>
            <a:r>
              <a:rPr lang="hu-HU" sz="1600" dirty="0"/>
              <a:t> habitant </a:t>
            </a:r>
            <a:r>
              <a:rPr lang="hu-HU" sz="1600" dirty="0" err="1"/>
              <a:t>morbi</a:t>
            </a:r>
            <a:r>
              <a:rPr lang="hu-HU" sz="1600" dirty="0"/>
              <a:t> </a:t>
            </a:r>
            <a:r>
              <a:rPr lang="hu-HU" sz="1600" dirty="0" err="1"/>
              <a:t>tristique</a:t>
            </a:r>
            <a:r>
              <a:rPr lang="hu-HU" sz="1600" dirty="0"/>
              <a:t> </a:t>
            </a:r>
            <a:r>
              <a:rPr lang="hu-HU" sz="1600" dirty="0" err="1"/>
              <a:t>senectus</a:t>
            </a:r>
            <a:r>
              <a:rPr lang="hu-HU" sz="1600" dirty="0"/>
              <a:t> et </a:t>
            </a:r>
            <a:r>
              <a:rPr lang="hu-HU" sz="1600" dirty="0" err="1"/>
              <a:t>netus</a:t>
            </a:r>
            <a:r>
              <a:rPr lang="hu-HU" sz="1600" dirty="0"/>
              <a:t> et </a:t>
            </a:r>
            <a:r>
              <a:rPr lang="hu-HU" sz="1600" dirty="0" err="1"/>
              <a:t>malesuada</a:t>
            </a:r>
            <a:r>
              <a:rPr lang="hu-HU" sz="1600" dirty="0"/>
              <a:t> </a:t>
            </a:r>
            <a:r>
              <a:rPr lang="hu-HU" sz="1600" dirty="0" err="1"/>
              <a:t>fames</a:t>
            </a:r>
            <a:r>
              <a:rPr lang="hu-HU" sz="1600" dirty="0"/>
              <a:t> </a:t>
            </a:r>
            <a:r>
              <a:rPr lang="hu-HU" sz="1600" dirty="0" err="1"/>
              <a:t>ac</a:t>
            </a:r>
            <a:r>
              <a:rPr lang="hu-HU" sz="1600" dirty="0"/>
              <a:t> turpis </a:t>
            </a:r>
            <a:r>
              <a:rPr lang="hu-HU" sz="1600" dirty="0" err="1"/>
              <a:t>egestas</a:t>
            </a:r>
            <a:r>
              <a:rPr lang="hu-HU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7534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Miskolci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Itt van a wifink</a:t>
            </a:r>
          </a:p>
        </p:txBody>
      </p:sp>
    </p:spTree>
    <p:extLst>
      <p:ext uri="{BB962C8B-B14F-4D97-AF65-F5344CB8AC3E}">
        <p14:creationId xmlns:p14="http://schemas.microsoft.com/office/powerpoint/2010/main" val="3559025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Ipv4 címzések:</a:t>
            </a:r>
          </a:p>
        </p:txBody>
      </p:sp>
      <p:graphicFrame>
        <p:nvGraphicFramePr>
          <p:cNvPr id="6" name="Tartalom helye 5">
            <a:extLst>
              <a:ext uri="{FF2B5EF4-FFF2-40B4-BE49-F238E27FC236}">
                <a16:creationId xmlns:a16="http://schemas.microsoft.com/office/drawing/2014/main" id="{AB0A29DD-8D98-492A-A96A-F9C277F72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020018"/>
              </p:ext>
            </p:extLst>
          </p:nvPr>
        </p:nvGraphicFramePr>
        <p:xfrm>
          <a:off x="368968" y="1764632"/>
          <a:ext cx="11293645" cy="45416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258729">
                  <a:extLst>
                    <a:ext uri="{9D8B030D-6E8A-4147-A177-3AD203B41FA5}">
                      <a16:colId xmlns:a16="http://schemas.microsoft.com/office/drawing/2014/main" val="3969419163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233251152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256902885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11596204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369460146"/>
                    </a:ext>
                  </a:extLst>
                </a:gridCol>
              </a:tblGrid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Helyszín/alaphálózat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Hálózati cím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Alapértelmezett átjárók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DHCP tartomány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Megjegyzés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81772"/>
                  </a:ext>
                </a:extLst>
              </a:tr>
              <a:tr h="589837">
                <a:tc>
                  <a:txBody>
                    <a:bodyPr/>
                    <a:lstStyle/>
                    <a:p>
                      <a:r>
                        <a:rPr lang="hu-HU" dirty="0"/>
                        <a:t>Győr (LAN)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192.168.198.0/26</a:t>
                      </a:r>
                    </a:p>
                    <a:p>
                      <a:r>
                        <a:rPr lang="hu-HU" dirty="0"/>
                        <a:t>192.168.198.64/26</a:t>
                      </a:r>
                    </a:p>
                    <a:p>
                      <a:r>
                        <a:rPr lang="hu-HU" dirty="0"/>
                        <a:t>192.168.198.128/26</a:t>
                      </a:r>
                    </a:p>
                    <a:p>
                      <a:r>
                        <a:rPr lang="hu-HU" dirty="0"/>
                        <a:t>192.168.192.129/26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192.168.198.66</a:t>
                      </a:r>
                    </a:p>
                    <a:p>
                      <a:r>
                        <a:rPr lang="hu-HU" dirty="0"/>
                        <a:t>192.168.198.140</a:t>
                      </a:r>
                    </a:p>
                    <a:p>
                      <a:r>
                        <a:rPr lang="hu-HU" dirty="0"/>
                        <a:t>192.168.198.193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192.168.100.10 - .50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 kliensek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599760"/>
                  </a:ext>
                </a:extLst>
              </a:tr>
              <a:tr h="512189">
                <a:tc>
                  <a:txBody>
                    <a:bodyPr/>
                    <a:lstStyle/>
                    <a:p>
                      <a:r>
                        <a:rPr lang="hu-HU" dirty="0"/>
                        <a:t>Szeged (szerver farm)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192.168.199.0/25</a:t>
                      </a:r>
                    </a:p>
                    <a:p>
                      <a:r>
                        <a:rPr lang="hu-HU" dirty="0"/>
                        <a:t>192.168.199.128/25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N/A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Pl. Server0 és Server1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439641"/>
                  </a:ext>
                </a:extLst>
              </a:tr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Miskolc (vezeték nélküli)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192.168.200.0/24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Wi</a:t>
                      </a:r>
                      <a:r>
                        <a:rPr lang="hu-HU" dirty="0"/>
                        <a:t>-fi Router DHCP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Okostelefon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1189"/>
                  </a:ext>
                </a:extLst>
              </a:tr>
              <a:tr h="384763">
                <a:tc>
                  <a:txBody>
                    <a:bodyPr/>
                    <a:lstStyle/>
                    <a:p>
                      <a:r>
                        <a:rPr lang="hu-HU" dirty="0"/>
                        <a:t>Budapest- R2R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20.20.20.0/30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Router interfész címek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Győr és Miskolc router közötti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477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9536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440</Words>
  <Application>Microsoft Office PowerPoint</Application>
  <PresentationFormat>Szélesvásznú</PresentationFormat>
  <Paragraphs>72</Paragraphs>
  <Slides>17</Slides>
  <Notes>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Trebuchet MS</vt:lpstr>
      <vt:lpstr>Tw Cen MT</vt:lpstr>
      <vt:lpstr>Áramkör</vt:lpstr>
      <vt:lpstr>Netanor Közös Vállalat</vt:lpstr>
      <vt:lpstr>A vállalatról </vt:lpstr>
      <vt:lpstr>Feladat felosztása: </vt:lpstr>
      <vt:lpstr>PowerPoint-bemutató</vt:lpstr>
      <vt:lpstr>Szegedi telphely:</vt:lpstr>
      <vt:lpstr>Komplex (Győri) telphely:</vt:lpstr>
      <vt:lpstr>Cím Lorem Ipsum dolor</vt:lpstr>
      <vt:lpstr>Miskolci telphely:</vt:lpstr>
      <vt:lpstr>Ipv4 címzések:</vt:lpstr>
      <vt:lpstr>Ipv6 címzés</vt:lpstr>
      <vt:lpstr>dhcp</vt:lpstr>
      <vt:lpstr>acl</vt:lpstr>
      <vt:lpstr>ospf</vt:lpstr>
      <vt:lpstr>hsrp</vt:lpstr>
      <vt:lpstr>etherchannel</vt:lpstr>
      <vt:lpstr>Cím Lorem Ipsum dolor</vt:lpstr>
      <vt:lpstr>Köszönjök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2025-11-12T08:54:22Z</dcterms:created>
  <dcterms:modified xsi:type="dcterms:W3CDTF">2025-11-12T11:58:49Z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